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56" r:id="rId2"/>
    <p:sldId id="258" r:id="rId3"/>
    <p:sldId id="259" r:id="rId4"/>
    <p:sldId id="257" r:id="rId5"/>
    <p:sldId id="260" r:id="rId6"/>
    <p:sldId id="261" r:id="rId7"/>
    <p:sldId id="262" r:id="rId8"/>
    <p:sldId id="263" r:id="rId9"/>
    <p:sldId id="264" r:id="rId10"/>
    <p:sldId id="26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CDD750-C494-47A8-ACEA-778DD08F0FBA}" type="datetimeFigureOut">
              <a:rPr lang="en-US" smtClean="0"/>
              <a:t>5/29/2022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6D92A1-9740-49EB-927E-B16A487C450C}" type="slidenum">
              <a:rPr lang="en-US" smtClean="0"/>
              <a:t>‹#›</a:t>
            </a:fld>
            <a:endParaRPr lang="en-US"/>
          </a:p>
        </p:txBody>
      </p:sp>
    </p:spTree>
    <p:extLst>
      <p:ext uri="{BB962C8B-B14F-4D97-AF65-F5344CB8AC3E}">
        <p14:creationId xmlns:p14="http://schemas.microsoft.com/office/powerpoint/2010/main" val="154028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5/29/2022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31126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5/29/2022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8740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5/29/2022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24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5/29/2022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1125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5/29/2022</a:t>
            </a:fld>
            <a:endParaRPr lang="en-US" dirty="0"/>
          </a:p>
        </p:txBody>
      </p:sp>
    </p:spTree>
    <p:extLst>
      <p:ext uri="{BB962C8B-B14F-4D97-AF65-F5344CB8AC3E}">
        <p14:creationId xmlns:p14="http://schemas.microsoft.com/office/powerpoint/2010/main" val="129109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5/29/2022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0637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5/29/2022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635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5/29/2022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3885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5/29/2022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1516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5/29/2022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9135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5/29/2022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420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5/29/2022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49135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440052F4-A449-D5C2-37F3-F9B69C4C1B9B}"/>
              </a:ext>
            </a:extLst>
          </p:cNvPr>
          <p:cNvPicPr>
            <a:picLocks noChangeAspect="1"/>
          </p:cNvPicPr>
          <p:nvPr/>
        </p:nvPicPr>
        <p:blipFill rotWithShape="1">
          <a:blip r:embed="rId2"/>
          <a:srcRect t="24935" r="-1" b="18801"/>
          <a:stretch/>
        </p:blipFill>
        <p:spPr>
          <a:xfrm>
            <a:off x="-115922" y="-92269"/>
            <a:ext cx="12188952" cy="6857990"/>
          </a:xfrm>
          <a:prstGeom prst="rect">
            <a:avLst/>
          </a:prstGeom>
        </p:spPr>
      </p:pic>
      <p:sp>
        <p:nvSpPr>
          <p:cNvPr id="11" name="Freeform: Shape 10">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C3AC09F-6C1E-9307-EEB2-56F03D340606}"/>
              </a:ext>
            </a:extLst>
          </p:cNvPr>
          <p:cNvSpPr>
            <a:spLocks noGrp="1"/>
          </p:cNvSpPr>
          <p:nvPr>
            <p:ph type="ctrTitle"/>
          </p:nvPr>
        </p:nvSpPr>
        <p:spPr>
          <a:xfrm>
            <a:off x="2190750" y="1346268"/>
            <a:ext cx="7810500" cy="3125338"/>
          </a:xfrm>
        </p:spPr>
        <p:txBody>
          <a:bodyPr anchor="b">
            <a:normAutofit/>
          </a:bodyPr>
          <a:lstStyle/>
          <a:p>
            <a:pPr algn="ctr">
              <a:lnSpc>
                <a:spcPct val="110000"/>
              </a:lnSpc>
            </a:pPr>
            <a:r>
              <a:rPr lang="en-US" sz="3200" dirty="0"/>
              <a:t>Arnold Lutzker</a:t>
            </a:r>
            <a:br>
              <a:rPr lang="en-US" sz="3200" dirty="0"/>
            </a:br>
            <a:r>
              <a:rPr lang="en-US" sz="3200" dirty="0" err="1"/>
              <a:t>Lutzker</a:t>
            </a:r>
            <a:r>
              <a:rPr lang="en-US" sz="3200" dirty="0"/>
              <a:t> &amp; Lutzker LLP </a:t>
            </a:r>
            <a:br>
              <a:rPr lang="en-US" sz="3200" dirty="0"/>
            </a:br>
            <a:r>
              <a:rPr lang="en-US" sz="3200" dirty="0"/>
              <a:t>Washington DC</a:t>
            </a:r>
          </a:p>
        </p:txBody>
      </p:sp>
      <p:sp>
        <p:nvSpPr>
          <p:cNvPr id="3" name="Subtitle 2">
            <a:extLst>
              <a:ext uri="{FF2B5EF4-FFF2-40B4-BE49-F238E27FC236}">
                <a16:creationId xmlns:a16="http://schemas.microsoft.com/office/drawing/2014/main" id="{8FD87E7F-B930-974B-1163-B051C4B08A61}"/>
              </a:ext>
            </a:extLst>
          </p:cNvPr>
          <p:cNvSpPr>
            <a:spLocks noGrp="1"/>
          </p:cNvSpPr>
          <p:nvPr>
            <p:ph type="subTitle" idx="1"/>
          </p:nvPr>
        </p:nvSpPr>
        <p:spPr>
          <a:xfrm>
            <a:off x="2619375" y="4471607"/>
            <a:ext cx="6953250" cy="862394"/>
          </a:xfrm>
        </p:spPr>
        <p:txBody>
          <a:bodyPr anchor="t">
            <a:noAutofit/>
          </a:bodyPr>
          <a:lstStyle/>
          <a:p>
            <a:pPr algn="ctr">
              <a:lnSpc>
                <a:spcPct val="120000"/>
              </a:lnSpc>
            </a:pPr>
            <a:r>
              <a:rPr lang="en-US" sz="2000" b="1" dirty="0"/>
              <a:t>Reflections on Legal Issues for Data Privacy and Cybersecurity:</a:t>
            </a:r>
          </a:p>
          <a:p>
            <a:pPr algn="ctr">
              <a:lnSpc>
                <a:spcPct val="120000"/>
              </a:lnSpc>
            </a:pPr>
            <a:r>
              <a:rPr lang="en-US" sz="2000" b="1" dirty="0"/>
              <a:t>Cloud Servers v Own Servers</a:t>
            </a:r>
          </a:p>
        </p:txBody>
      </p:sp>
    </p:spTree>
    <p:extLst>
      <p:ext uri="{BB962C8B-B14F-4D97-AF65-F5344CB8AC3E}">
        <p14:creationId xmlns:p14="http://schemas.microsoft.com/office/powerpoint/2010/main" val="329301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B725-3610-DA1E-F14F-F8E46238D59E}"/>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4" name="TextBox 3">
            <a:extLst>
              <a:ext uri="{FF2B5EF4-FFF2-40B4-BE49-F238E27FC236}">
                <a16:creationId xmlns:a16="http://schemas.microsoft.com/office/drawing/2014/main" id="{E29A8F43-2963-A514-A62D-765E64BAC026}"/>
              </a:ext>
            </a:extLst>
          </p:cNvPr>
          <p:cNvSpPr txBox="1"/>
          <p:nvPr/>
        </p:nvSpPr>
        <p:spPr>
          <a:xfrm>
            <a:off x="1920239" y="2348917"/>
            <a:ext cx="8498887" cy="2552686"/>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Whether you go the route of the cloud, the private server or a combination: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reality is that most hackers target individual desktops, so if you don’t put in appropriate safeguards at that level (such as requiring adequate passwords), it doesn’t matter if your data is stored in the cloud or on a server</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relevant insurance – may need to be specific cyber insurance and understand what preconditions the insurer is imposing!  Many insurers offer cybersecurity consulting so take advantage of that.</a:t>
            </a:r>
          </a:p>
        </p:txBody>
      </p:sp>
    </p:spTree>
    <p:extLst>
      <p:ext uri="{BB962C8B-B14F-4D97-AF65-F5344CB8AC3E}">
        <p14:creationId xmlns:p14="http://schemas.microsoft.com/office/powerpoint/2010/main" val="3763537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0441-7175-4D87-3520-39DFBC716A9C}"/>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3" name="Content Placeholder 2">
            <a:extLst>
              <a:ext uri="{FF2B5EF4-FFF2-40B4-BE49-F238E27FC236}">
                <a16:creationId xmlns:a16="http://schemas.microsoft.com/office/drawing/2014/main" id="{38CDF41C-AA62-C057-6B57-FE0A9A5C24E8}"/>
              </a:ext>
            </a:extLst>
          </p:cNvPr>
          <p:cNvSpPr>
            <a:spLocks noGrp="1"/>
          </p:cNvSpPr>
          <p:nvPr>
            <p:ph idx="1"/>
          </p:nvPr>
        </p:nvSpPr>
        <p:spPr/>
        <p:txBody>
          <a:bodyPr/>
          <a:lstStyle/>
          <a:p>
            <a:pPr marR="0" lvl="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data are we talking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First for our own law firms: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We all collect personal data – relating to employees, clients or other third parties.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Confidential client information other than personal data</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We also have our own proprietary information relating to the business of the firm.</a:t>
            </a:r>
          </a:p>
          <a:p>
            <a:endParaRPr lang="en-US" dirty="0"/>
          </a:p>
        </p:txBody>
      </p:sp>
    </p:spTree>
    <p:extLst>
      <p:ext uri="{BB962C8B-B14F-4D97-AF65-F5344CB8AC3E}">
        <p14:creationId xmlns:p14="http://schemas.microsoft.com/office/powerpoint/2010/main" val="270518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9F9E-E9B6-D25F-77F1-95F07857C161}"/>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3" name="Content Placeholder 2">
            <a:extLst>
              <a:ext uri="{FF2B5EF4-FFF2-40B4-BE49-F238E27FC236}">
                <a16:creationId xmlns:a16="http://schemas.microsoft.com/office/drawing/2014/main" id="{26B85071-3E86-23F2-CE20-D52D5FE12ECF}"/>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Second for our clients: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Again, personal data relating to employees, customers and vendors, some of which may be considered highly sensitive personal data depending on the nature of the client’s business</a:t>
            </a: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proprietary information relating to the business</a:t>
            </a:r>
          </a:p>
          <a:p>
            <a:endParaRPr lang="en-US" dirty="0"/>
          </a:p>
        </p:txBody>
      </p:sp>
    </p:spTree>
    <p:extLst>
      <p:ext uri="{BB962C8B-B14F-4D97-AF65-F5344CB8AC3E}">
        <p14:creationId xmlns:p14="http://schemas.microsoft.com/office/powerpoint/2010/main" val="185605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673F-AB71-44FA-050A-9752D69AF861}"/>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6" name="TextBox 5">
            <a:extLst>
              <a:ext uri="{FF2B5EF4-FFF2-40B4-BE49-F238E27FC236}">
                <a16:creationId xmlns:a16="http://schemas.microsoft.com/office/drawing/2014/main" id="{46CBCE91-4F67-966B-52F5-60FC48D6C493}"/>
              </a:ext>
            </a:extLst>
          </p:cNvPr>
          <p:cNvSpPr txBox="1"/>
          <p:nvPr/>
        </p:nvSpPr>
        <p:spPr>
          <a:xfrm>
            <a:off x="1920240" y="2348917"/>
            <a:ext cx="7221663" cy="4421723"/>
          </a:xfrm>
          <a:prstGeom prst="rect">
            <a:avLst/>
          </a:prstGeom>
          <a:noFill/>
        </p:spPr>
        <p:txBody>
          <a:bodyPr wrap="square">
            <a:spAutoFit/>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What legal obligations are implicated in the choice of storing data in the cloud vs on a personal server?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Obligations imposed by law or regulations including privacy laws like GDPR.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Contractual obligations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Ethical obligations (lawyer-client duties)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Self-imposed obligations, such as the need to protect trade secrets or other IP</a:t>
            </a: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Obligations imposed by insurers as a condition of coverage</a:t>
            </a:r>
          </a:p>
        </p:txBody>
      </p:sp>
    </p:spTree>
    <p:extLst>
      <p:ext uri="{BB962C8B-B14F-4D97-AF65-F5344CB8AC3E}">
        <p14:creationId xmlns:p14="http://schemas.microsoft.com/office/powerpoint/2010/main" val="369938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5A14-BAC4-261D-CF40-3B4789710FD6}"/>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4" name="TextBox 3">
            <a:extLst>
              <a:ext uri="{FF2B5EF4-FFF2-40B4-BE49-F238E27FC236}">
                <a16:creationId xmlns:a16="http://schemas.microsoft.com/office/drawing/2014/main" id="{71F89757-864F-FF35-2713-2D2A302328C5}"/>
              </a:ext>
            </a:extLst>
          </p:cNvPr>
          <p:cNvSpPr txBox="1"/>
          <p:nvPr/>
        </p:nvSpPr>
        <p:spPr>
          <a:xfrm>
            <a:off x="1920240" y="2206305"/>
            <a:ext cx="7221663" cy="3840731"/>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much guidance are we likely to get?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Unless specific obligations are agreed to in a contract, these various obligations will only be expressed in general terms, such as taking reasonable steps to safeguard data, following industry standards, using due diligence to mitigate loss (language from our cyber insurance policy).  GDPR Article 32:</a:t>
            </a:r>
          </a:p>
          <a:p>
            <a:pPr lvl="1">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Taking into account the state of the art, the costs of implementation and the nature, scope, context and purpose of processing as well as the risk of varying likelihood and severity for the rights and freedoms of natural persons, the controller and the processor shall implement appropriate technical and organizational measures to ensure a level of security appropriate to the risk</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1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6370-FE31-8EFB-8D90-F2F4E4766E9D}"/>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4" name="TextBox 3">
            <a:extLst>
              <a:ext uri="{FF2B5EF4-FFF2-40B4-BE49-F238E27FC236}">
                <a16:creationId xmlns:a16="http://schemas.microsoft.com/office/drawing/2014/main" id="{DC1DDACC-EF7E-3459-DD74-86438122ED72}"/>
              </a:ext>
            </a:extLst>
          </p:cNvPr>
          <p:cNvSpPr txBox="1"/>
          <p:nvPr/>
        </p:nvSpPr>
        <p:spPr>
          <a:xfrm>
            <a:off x="3047301" y="2302936"/>
            <a:ext cx="6094602" cy="3733971"/>
          </a:xfrm>
          <a:prstGeom prst="rect">
            <a:avLst/>
          </a:prstGeom>
          <a:noFill/>
        </p:spPr>
        <p:txBody>
          <a:bodyPr wrap="square">
            <a:spAutoFit/>
          </a:bodyPr>
          <a:lstStyle/>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So where does that leave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Either decision, or a combination of the two, can be reasonable depending on how it is carried out – the advantages of storing data in the cloud seem obvious, but there are challenges in complying with the different and often conflicting laws governing the storage and processing of personal data across different countries.</a:t>
            </a:r>
          </a:p>
        </p:txBody>
      </p:sp>
    </p:spTree>
    <p:extLst>
      <p:ext uri="{BB962C8B-B14F-4D97-AF65-F5344CB8AC3E}">
        <p14:creationId xmlns:p14="http://schemas.microsoft.com/office/powerpoint/2010/main" val="344957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CA55-6E2D-81B4-12CF-3F020416FF83}"/>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4" name="TextBox 3">
            <a:extLst>
              <a:ext uri="{FF2B5EF4-FFF2-40B4-BE49-F238E27FC236}">
                <a16:creationId xmlns:a16="http://schemas.microsoft.com/office/drawing/2014/main" id="{A7FF4AA7-1CE4-5DAC-D8EC-490473B1433D}"/>
              </a:ext>
            </a:extLst>
          </p:cNvPr>
          <p:cNvSpPr txBox="1"/>
          <p:nvPr/>
        </p:nvSpPr>
        <p:spPr>
          <a:xfrm>
            <a:off x="1920240" y="2248251"/>
            <a:ext cx="9136450" cy="403450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storing data in the cloud: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a well-known cloud provider (Microsoft Azure, Google Cloud, Amazon Web Services) that will have technical and administrative security controls in place.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 what the customer agreement says.  For example, the Microsoft Customer Agreement requires the customer to obtain all required consents from third parties under applicable privacy and data protection laws.  The agreement also provides that personal data may be transferred, stored or processed in the US or anywhere else Microsoft operates.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 for appropriate confidentiality provisions in the agreement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 what your rights are when you terminate the agreement -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represent a large company, negotiate the service level agreement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your IT personnel ask for copies of audits that periodically analyze the levels of security</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spreading data across a few providers so as to limit exposure in the event of a data breach</a:t>
            </a:r>
          </a:p>
        </p:txBody>
      </p:sp>
    </p:spTree>
    <p:extLst>
      <p:ext uri="{BB962C8B-B14F-4D97-AF65-F5344CB8AC3E}">
        <p14:creationId xmlns:p14="http://schemas.microsoft.com/office/powerpoint/2010/main" val="207222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4E42-D716-592D-1834-03A5764D64CC}"/>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4" name="TextBox 3">
            <a:extLst>
              <a:ext uri="{FF2B5EF4-FFF2-40B4-BE49-F238E27FC236}">
                <a16:creationId xmlns:a16="http://schemas.microsoft.com/office/drawing/2014/main" id="{BF9B6869-7035-9ECE-AC1E-B8159B0571BB}"/>
              </a:ext>
            </a:extLst>
          </p:cNvPr>
          <p:cNvSpPr txBox="1"/>
          <p:nvPr/>
        </p:nvSpPr>
        <p:spPr>
          <a:xfrm>
            <a:off x="1920240" y="2747480"/>
            <a:ext cx="7221663" cy="175811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using your own server:</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Know that you are responsible for having adequate security in place</a:t>
            </a: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Conduct regular risk assessments – white hat hacking</a:t>
            </a:r>
          </a:p>
        </p:txBody>
      </p:sp>
    </p:spTree>
    <p:extLst>
      <p:ext uri="{BB962C8B-B14F-4D97-AF65-F5344CB8AC3E}">
        <p14:creationId xmlns:p14="http://schemas.microsoft.com/office/powerpoint/2010/main" val="276644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E75C-1777-2068-E3F8-8A947CADADC6}"/>
              </a:ext>
            </a:extLst>
          </p:cNvPr>
          <p:cNvSpPr>
            <a:spLocks noGrp="1"/>
          </p:cNvSpPr>
          <p:nvPr>
            <p:ph type="title"/>
          </p:nvPr>
        </p:nvSpPr>
        <p:spPr/>
        <p:txBody>
          <a:bodyPr>
            <a:normAutofit fontScale="90000"/>
          </a:bodyPr>
          <a:lstStyle/>
          <a:p>
            <a:r>
              <a:rPr lang="en-US" sz="3200" b="1" dirty="0"/>
              <a:t>Reflections on Legal Issues for Data Privacy and Cybersecurity</a:t>
            </a:r>
            <a:endParaRPr lang="en-US" dirty="0"/>
          </a:p>
        </p:txBody>
      </p:sp>
      <p:sp>
        <p:nvSpPr>
          <p:cNvPr id="4" name="TextBox 3">
            <a:extLst>
              <a:ext uri="{FF2B5EF4-FFF2-40B4-BE49-F238E27FC236}">
                <a16:creationId xmlns:a16="http://schemas.microsoft.com/office/drawing/2014/main" id="{1DE6B53D-B287-B8C5-E399-31E559166FF3}"/>
              </a:ext>
            </a:extLst>
          </p:cNvPr>
          <p:cNvSpPr txBox="1"/>
          <p:nvPr/>
        </p:nvSpPr>
        <p:spPr>
          <a:xfrm>
            <a:off x="2004969" y="2298583"/>
            <a:ext cx="9110444" cy="4045916"/>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 the event of a cloud disaster, what are your chances of recovering against the cloud provider?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Generally, limitation of liability clauses rule out consequential damages or cap damages. But that may not be the end of the inquiry.  At least in the US some state laws hold these clauses unenforceable in the event of gross negligence. In one U.S. case* a court allowed a gross negligence claim to go forward in a loss of data case because it was alleged that the software service failed to take adequate steps to protect the data.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possible that there might be breach of contract claims relating to service level requirements, allowable outages or the like.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*Clark Street Wine and Spirits v.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Emporos</a:t>
            </a:r>
            <a:r>
              <a:rPr lang="en-US" sz="1800" dirty="0">
                <a:effectLst/>
                <a:latin typeface="Calibri" panose="020F0502020204030204" pitchFamily="34" charset="0"/>
                <a:ea typeface="Calibri" panose="020F0502020204030204" pitchFamily="34" charset="0"/>
                <a:cs typeface="Times New Roman" panose="02020603050405020304" pitchFamily="18" charset="0"/>
              </a:rPr>
              <a:t> Systems Corporation, 754 F. Supp.2d 474, 481-82 (E.D.N.Y. 2010)</a:t>
            </a:r>
          </a:p>
        </p:txBody>
      </p:sp>
    </p:spTree>
    <p:extLst>
      <p:ext uri="{BB962C8B-B14F-4D97-AF65-F5344CB8AC3E}">
        <p14:creationId xmlns:p14="http://schemas.microsoft.com/office/powerpoint/2010/main" val="1303437673"/>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251A2F"/>
      </a:dk2>
      <a:lt2>
        <a:srgbClr val="F0F3F3"/>
      </a:lt2>
      <a:accent1>
        <a:srgbClr val="C34D64"/>
      </a:accent1>
      <a:accent2>
        <a:srgbClr val="B13B84"/>
      </a:accent2>
      <a:accent3>
        <a:srgbClr val="C04DC3"/>
      </a:accent3>
      <a:accent4>
        <a:srgbClr val="7C3BB1"/>
      </a:accent4>
      <a:accent5>
        <a:srgbClr val="5D4DC3"/>
      </a:accent5>
      <a:accent6>
        <a:srgbClr val="3B5CB1"/>
      </a:accent6>
      <a:hlink>
        <a:srgbClr val="7653C5"/>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887</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Meiryo</vt:lpstr>
      <vt:lpstr>Calibri</vt:lpstr>
      <vt:lpstr>Corbel</vt:lpstr>
      <vt:lpstr>Symbol</vt:lpstr>
      <vt:lpstr>SketchLinesVTI</vt:lpstr>
      <vt:lpstr>Arnold Lutzker Lutzker &amp; Lutzker LLP  Washington DC</vt:lpstr>
      <vt:lpstr>Reflections on Legal Issues for Data Privacy and Cybersecurity</vt:lpstr>
      <vt:lpstr>Reflections on Legal Issues for Data Privacy and Cybersecurity</vt:lpstr>
      <vt:lpstr>Reflections on Legal Issues for Data Privacy and Cybersecurity</vt:lpstr>
      <vt:lpstr>Reflections on Legal Issues for Data Privacy and Cybersecurity</vt:lpstr>
      <vt:lpstr>Reflections on Legal Issues for Data Privacy and Cybersecurity</vt:lpstr>
      <vt:lpstr>Reflections on Legal Issues for Data Privacy and Cybersecurity</vt:lpstr>
      <vt:lpstr>Reflections on Legal Issues for Data Privacy and Cybersecurity</vt:lpstr>
      <vt:lpstr>Reflections on Legal Issues for Data Privacy and Cybersecurity</vt:lpstr>
      <vt:lpstr>Reflections on Legal Issues for Data Privacy and Cybersecurity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Arnold Lutzker Lutzker &amp; Lutzker LLP  Washington DC</dc:title>
  <dc:creator>Arnie Lutzker</dc:creator>
  <cp:lastModifiedBy>Arnie Lutzker</cp:lastModifiedBy>
  <cp:revision>1</cp:revision>
  <cp:lastPrinted>2022-05-29T19:17:03Z</cp:lastPrinted>
  <dcterms:created xsi:type="dcterms:W3CDTF">2022-05-29T19:00:28Z</dcterms:created>
  <dcterms:modified xsi:type="dcterms:W3CDTF">2022-05-29T23:53:31Z</dcterms:modified>
</cp:coreProperties>
</file>